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80" r:id="rId5"/>
    <p:sldId id="267" r:id="rId6"/>
    <p:sldId id="279" r:id="rId7"/>
    <p:sldId id="261" r:id="rId8"/>
    <p:sldId id="262" r:id="rId9"/>
    <p:sldId id="271" r:id="rId10"/>
    <p:sldId id="268" r:id="rId11"/>
    <p:sldId id="265" r:id="rId12"/>
    <p:sldId id="266" r:id="rId13"/>
    <p:sldId id="263" r:id="rId14"/>
    <p:sldId id="281" r:id="rId15"/>
    <p:sldId id="264" r:id="rId16"/>
    <p:sldId id="272" r:id="rId17"/>
    <p:sldId id="273" r:id="rId18"/>
    <p:sldId id="274" r:id="rId19"/>
    <p:sldId id="275" r:id="rId20"/>
    <p:sldId id="277" r:id="rId21"/>
    <p:sldId id="283" r:id="rId22"/>
    <p:sldId id="278" r:id="rId23"/>
    <p:sldId id="282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62" autoAdjust="0"/>
  </p:normalViewPr>
  <p:slideViewPr>
    <p:cSldViewPr>
      <p:cViewPr>
        <p:scale>
          <a:sx n="120" d="100"/>
          <a:sy n="120" d="100"/>
        </p:scale>
        <p:origin x="-76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BA75855-3B14-46A3-B642-F042DAE7CF3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9116C15-E8E7-42B1-B6F5-3534A1A56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71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BBD953-16D7-4C48-87C8-1ECBEC907004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10A803B-F800-4051-97D2-EFB1C345D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2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803B-F800-4051-97D2-EFB1C345DF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3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803B-F800-4051-97D2-EFB1C345DF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48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803B-F800-4051-97D2-EFB1C345DF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09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803B-F800-4051-97D2-EFB1C345DF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70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803B-F800-4051-97D2-EFB1C345DF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48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803B-F800-4051-97D2-EFB1C345DF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26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803B-F800-4051-97D2-EFB1C345DF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81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803B-F800-4051-97D2-EFB1C345DF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95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803B-F800-4051-97D2-EFB1C345DF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29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803B-F800-4051-97D2-EFB1C345DF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1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54F-F785-424E-9B39-8A2C1E4EBD4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1D43-F2AB-4D0B-B881-8BC652894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54F-F785-424E-9B39-8A2C1E4EBD4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1D43-F2AB-4D0B-B881-8BC652894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54F-F785-424E-9B39-8A2C1E4EBD4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54F-F785-424E-9B39-8A2C1E4EBD4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54F-F785-424E-9B39-8A2C1E4EBD4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54F-F785-424E-9B39-8A2C1E4EBD4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54F-F785-424E-9B39-8A2C1E4EBD4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54F-F785-424E-9B39-8A2C1E4EBD4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54F-F785-424E-9B39-8A2C1E4EBD4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C54F-F785-424E-9B39-8A2C1E4EBD4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DC54F-F785-424E-9B39-8A2C1E4EBD4B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lagiarism.org/" TargetMode="External"/><Relationship Id="rId2" Type="http://schemas.openxmlformats.org/officeDocument/2006/relationships/hyperlink" Target="http://www.copyright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be.bentley.edu/" TargetMode="External"/><Relationship Id="rId5" Type="http://schemas.openxmlformats.org/officeDocument/2006/relationships/hyperlink" Target="http://plato.stanford.edu/entries/ethics-business/" TargetMode="External"/><Relationship Id="rId4" Type="http://schemas.openxmlformats.org/officeDocument/2006/relationships/hyperlink" Target="http://owl.english.purdue.edu/owl/resource/589/0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about/corporatecitizenship/citizenship/giving/programs/up/digitalliteracy/default.m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training-FX101782702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bla-pbl.org/data/files/docs/FormatGuide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imoto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preadsheets.about.com/od/excel101/ss/2010-06-26-Parts-Of-The-Excel-2010-Screen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andon.williams@arkansas.gov" TargetMode="External"/><Relationship Id="rId2" Type="http://schemas.openxmlformats.org/officeDocument/2006/relationships/hyperlink" Target="http://www.fbla-pbl.org/web/page/586/sectionid/586/pagelevel/2/fbla_middlelevel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ca.org/" TargetMode="External"/><Relationship Id="rId4" Type="http://schemas.openxmlformats.org/officeDocument/2006/relationships/hyperlink" Target="http://www.fbla-pbl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gilley.com/" TargetMode="External"/><Relationship Id="rId3" Type="http://schemas.openxmlformats.org/officeDocument/2006/relationships/hyperlink" Target="http://www.arbusinesseducators.com/" TargetMode="External"/><Relationship Id="rId7" Type="http://schemas.openxmlformats.org/officeDocument/2006/relationships/hyperlink" Target="http://www.arkansasteachersandtechnology.com/" TargetMode="External"/><Relationship Id="rId2" Type="http://schemas.openxmlformats.org/officeDocument/2006/relationships/hyperlink" Target="http://mrspjonesclass.weebl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acherweb.com/AR/RuthDoyleMiddleSchool/Cegers-Coleman/newsflash.aspx" TargetMode="External"/><Relationship Id="rId5" Type="http://schemas.openxmlformats.org/officeDocument/2006/relationships/hyperlink" Target="http://www.msd3.org/rwd/faculty/g_deese/keyboarding" TargetMode="External"/><Relationship Id="rId10" Type="http://schemas.openxmlformats.org/officeDocument/2006/relationships/hyperlink" Target="http://www.protopage.com/westcott#Untitled/Keyboarding___CTI" TargetMode="External"/><Relationship Id="rId4" Type="http://schemas.openxmlformats.org/officeDocument/2006/relationships/hyperlink" Target="http://www.oncoursesystems.com/school/webpage/11189042/949529" TargetMode="External"/><Relationship Id="rId9" Type="http://schemas.openxmlformats.org/officeDocument/2006/relationships/hyperlink" Target="https://sites.google.com/a/pottsvilleschools.org/samanthaprince/web20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gcu.edu/support/techskills.html" TargetMode="External"/><Relationship Id="rId2" Type="http://schemas.openxmlformats.org/officeDocument/2006/relationships/hyperlink" Target="http://www.edmodo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omeworktips.about.com/od/cheating/a/echeating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cmag.com/slideshow/story/262232/how-students-use-technology-to-cheat" TargetMode="External"/><Relationship Id="rId4" Type="http://schemas.openxmlformats.org/officeDocument/2006/relationships/hyperlink" Target="http://mashable.com/2012/09/28/students-technology-cheatin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se-lang.org/typing/" TargetMode="External"/><Relationship Id="rId7" Type="http://schemas.openxmlformats.org/officeDocument/2006/relationships/hyperlink" Target="http://askatechteacher.wordpress.com/2009/07/01/time-to-start-keyboard-practic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.pe.ca/gray/class_pages/spcain/itc401/keyboarding_technique_sheet.pdf" TargetMode="External"/><Relationship Id="rId5" Type="http://schemas.openxmlformats.org/officeDocument/2006/relationships/hyperlink" Target="http://www.typingweb.com/" TargetMode="External"/><Relationship Id="rId4" Type="http://schemas.openxmlformats.org/officeDocument/2006/relationships/hyperlink" Target="http://www.goodtyping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smartz.org/kit" TargetMode="External"/><Relationship Id="rId7" Type="http://schemas.openxmlformats.org/officeDocument/2006/relationships/hyperlink" Target="http://www.techtipswarehouse.com/cb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g.arkansas.gov/programs/schools-educators-and-communities/keys-to-safety/" TargetMode="External"/><Relationship Id="rId5" Type="http://schemas.openxmlformats.org/officeDocument/2006/relationships/hyperlink" Target="http://isafe.org/wp/" TargetMode="External"/><Relationship Id="rId4" Type="http://schemas.openxmlformats.org/officeDocument/2006/relationships/hyperlink" Target="http://www.commonsensemedia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hope.com/jargon/s/stordevi.htm" TargetMode="External"/><Relationship Id="rId2" Type="http://schemas.openxmlformats.org/officeDocument/2006/relationships/hyperlink" Target="http://www.cs.princeton.edu/courses/archive/fall11/cos109/02insid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ti.itc.virginia.edu/~ttspeng/Basic_File_Management.pdf" TargetMode="External"/><Relationship Id="rId4" Type="http://schemas.openxmlformats.org/officeDocument/2006/relationships/hyperlink" Target="http://www.bizymoms.com/computers-and-technology/types-of-operating-system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Development for</a:t>
            </a:r>
            <a:br>
              <a:rPr lang="en-US" dirty="0" smtClean="0"/>
            </a:br>
            <a:r>
              <a:rPr lang="en-US" dirty="0" smtClean="0"/>
              <a:t>419 5/6 Business Technology Endorsement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Arkansas Department </a:t>
            </a:r>
            <a:r>
              <a:rPr lang="en-US" smtClean="0"/>
              <a:t>of </a:t>
            </a:r>
          </a:p>
          <a:p>
            <a:r>
              <a:rPr lang="en-US" smtClean="0"/>
              <a:t>Career </a:t>
            </a:r>
            <a:r>
              <a:rPr lang="en-US" dirty="0" smtClean="0"/>
              <a:t>Education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Ownership and Ethics in the Business World (1 hour)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Copyright (</a:t>
            </a:r>
            <a:r>
              <a:rPr lang="en-US" dirty="0" smtClean="0">
                <a:hlinkClick r:id="rId2"/>
              </a:rPr>
              <a:t>http://www.copyright.gov/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Plagiarism</a:t>
            </a:r>
          </a:p>
          <a:p>
            <a:pPr lvl="1"/>
            <a:r>
              <a:rPr lang="en-US" dirty="0" smtClean="0">
                <a:hlinkClick r:id="rId3"/>
              </a:rPr>
              <a:t>http://plagiarism.org/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http://owl.english.purdue.edu/owl/resource/589/01/</a:t>
            </a:r>
            <a:endParaRPr lang="en-US" dirty="0" smtClean="0"/>
          </a:p>
          <a:p>
            <a:pPr lvl="0"/>
            <a:r>
              <a:rPr lang="en-US" dirty="0" smtClean="0"/>
              <a:t>Ethics</a:t>
            </a:r>
          </a:p>
          <a:p>
            <a:pPr lvl="1"/>
            <a:r>
              <a:rPr lang="en-US" dirty="0" smtClean="0">
                <a:hlinkClick r:id="rId5"/>
              </a:rPr>
              <a:t>http://plato.stanford.edu/entries/ethics-business/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http://cbe.bentley.edu/</a:t>
            </a:r>
            <a:endParaRPr lang="en-US" dirty="0" smtClean="0"/>
          </a:p>
          <a:p>
            <a:pPr lvl="0"/>
            <a:r>
              <a:rPr lang="en-US" dirty="0" smtClean="0"/>
              <a:t>Activities in frameworks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Day One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Complete the Digital Literacy component from the Microsoft IT Academy located at </a:t>
            </a:r>
            <a:r>
              <a:rPr lang="en-US" dirty="0" smtClean="0">
                <a:hlinkClick r:id="rId3"/>
              </a:rPr>
              <a:t>http://www.microsoft.com/about/corporatecitizenship/citizenship/giving/programs/up/digitalliteracy/default.mspx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Day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Processing (4 hours)</a:t>
            </a:r>
          </a:p>
          <a:p>
            <a:r>
              <a:rPr lang="en-US" dirty="0" smtClean="0"/>
              <a:t>Presentations (2 hours)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 Processing (2 hours)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Microsoft Office Training (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http://office.microsoft.com/en-us/training-FX101782702.aspx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 Letter, Memorandum, Report, E-Mail and Table formats (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http://www.fbla-pbl.org/data/files/docs/FormatGuide.pdf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Word Processing (2 hours)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Demonstrate the use of font, point size, copy and paste, drag and drop, find and replace, spell check, and thesaurus</a:t>
            </a:r>
          </a:p>
          <a:p>
            <a:pPr lvl="0"/>
            <a:r>
              <a:rPr lang="en-US" dirty="0" smtClean="0"/>
              <a:t>Demonstrate margins, alignments, indent, tab stops, line spacing, paragraph settings, and page breaks</a:t>
            </a:r>
          </a:p>
          <a:p>
            <a:pPr lvl="0"/>
            <a:r>
              <a:rPr lang="en-US" dirty="0" smtClean="0"/>
              <a:t>Demonstrate onscreen document layouts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Make tables of information using column headings (e.g., authors with titles of books or movies with ratings and actors)</a:t>
            </a:r>
          </a:p>
          <a:p>
            <a:r>
              <a:rPr lang="en-US" dirty="0" smtClean="0"/>
              <a:t>Create a report, letter, memo, and flyer using word processing skills on any topic</a:t>
            </a:r>
          </a:p>
          <a:p>
            <a:r>
              <a:rPr lang="en-US" dirty="0" smtClean="0"/>
              <a:t>Use marked up copy to correct a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Presentations (2 hours)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a presentation for the first day of school, classroom rules, etc. with a minimum of</a:t>
            </a:r>
          </a:p>
          <a:p>
            <a:pPr lvl="1"/>
            <a:r>
              <a:rPr lang="en-US" dirty="0" smtClean="0"/>
              <a:t>10 slides</a:t>
            </a:r>
          </a:p>
          <a:p>
            <a:pPr lvl="1"/>
            <a:r>
              <a:rPr lang="en-US" dirty="0" smtClean="0"/>
              <a:t>2</a:t>
            </a:r>
            <a:r>
              <a:rPr lang="en-US" baseline="0" dirty="0" smtClean="0"/>
              <a:t> transitions</a:t>
            </a:r>
          </a:p>
          <a:p>
            <a:pPr lvl="1"/>
            <a:r>
              <a:rPr lang="en-US" baseline="0" dirty="0" smtClean="0"/>
              <a:t>2 animations</a:t>
            </a:r>
          </a:p>
          <a:p>
            <a:pPr lvl="1"/>
            <a:r>
              <a:rPr lang="en-US" baseline="0" dirty="0" smtClean="0"/>
              <a:t>2 graphics</a:t>
            </a:r>
          </a:p>
          <a:p>
            <a:pPr lvl="1"/>
            <a:r>
              <a:rPr lang="en-US" baseline="0" dirty="0" smtClean="0"/>
              <a:t>Theme must be changed from the default</a:t>
            </a:r>
          </a:p>
          <a:p>
            <a:pPr lvl="0"/>
            <a:r>
              <a:rPr lang="en-US" dirty="0" smtClean="0"/>
              <a:t>Using one of the following:</a:t>
            </a:r>
          </a:p>
          <a:p>
            <a:pPr lvl="1"/>
            <a:r>
              <a:rPr lang="en-US" dirty="0" smtClean="0">
                <a:hlinkClick r:id="rId3"/>
              </a:rPr>
              <a:t>http://prezi.com/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http://www.animoto.com/</a:t>
            </a:r>
            <a:endParaRPr lang="en-US" dirty="0" smtClean="0"/>
          </a:p>
          <a:p>
            <a:pPr lvl="1"/>
            <a:r>
              <a:rPr lang="en-US" dirty="0" smtClean="0"/>
              <a:t>Apple Keynote</a:t>
            </a:r>
          </a:p>
          <a:p>
            <a:pPr lvl="1"/>
            <a:r>
              <a:rPr lang="en-US" dirty="0" smtClean="0"/>
              <a:t>Microsoft PowerPoint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Spreadsheets (3 hours)</a:t>
            </a:r>
          </a:p>
          <a:p>
            <a:r>
              <a:rPr lang="en-US" dirty="0" smtClean="0"/>
              <a:t>Course your students will take next year</a:t>
            </a:r>
          </a:p>
          <a:p>
            <a:r>
              <a:rPr lang="en-US" dirty="0" smtClean="0"/>
              <a:t>Career Technical Student Organizations</a:t>
            </a:r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 hour)</a:t>
            </a:r>
            <a:endParaRPr lang="en-US" dirty="0" smtClean="0"/>
          </a:p>
          <a:p>
            <a:r>
              <a:rPr lang="en-US" dirty="0" smtClean="0"/>
              <a:t>Questions/Resources</a:t>
            </a:r>
            <a:r>
              <a:rPr lang="en-US" baseline="0" dirty="0" smtClean="0"/>
              <a:t> (2 hour)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Spreadsheets (3 hours)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Demonstrate opening a spreadsheet</a:t>
            </a:r>
          </a:p>
          <a:p>
            <a:r>
              <a:rPr lang="en-US" dirty="0" smtClean="0"/>
              <a:t>Discuss parts of a spreadsheet: active cell, cell, cell reference, column, label, range, row, value, workbook, and worksheet (</a:t>
            </a:r>
            <a:r>
              <a:rPr lang="en-US" dirty="0" smtClean="0">
                <a:hlinkClick r:id="rId2"/>
              </a:rPr>
              <a:t>http://spreadsheets.about.com/od/excel101/ss/2010-06-26-Parts-Of-The-Excel-2010-Screen.htm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Demonstrate entering data: labels, values, and text</a:t>
            </a:r>
          </a:p>
          <a:p>
            <a:r>
              <a:rPr lang="en-US" dirty="0" smtClean="0"/>
              <a:t>Demonstrate alignment, fill, freeze, and sort</a:t>
            </a:r>
          </a:p>
          <a:p>
            <a:r>
              <a:rPr lang="en-US" dirty="0" smtClean="0"/>
              <a:t>Demonstrate creating graphs (i.e., line, pie, bar, and column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Next Year (1 hour)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366910 Technology Communications your students will take a </a:t>
            </a:r>
            <a:r>
              <a:rPr lang="en-US" b="1" dirty="0" smtClean="0"/>
              <a:t>one-semester</a:t>
            </a:r>
            <a:r>
              <a:rPr lang="en-US" dirty="0" smtClean="0"/>
              <a:t> class (377910 Information and Communications Technology)</a:t>
            </a:r>
          </a:p>
          <a:p>
            <a:r>
              <a:rPr lang="en-US" dirty="0" smtClean="0"/>
              <a:t>This course requires an instructor licensed as a secondary business teacher</a:t>
            </a:r>
          </a:p>
          <a:p>
            <a:r>
              <a:rPr lang="en-US" dirty="0" smtClean="0"/>
              <a:t>This class enhances what is learned in the 5th and 6th grade classes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Technical Student Organizations (CTSOs) (1 hour)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Middle Level</a:t>
            </a:r>
          </a:p>
          <a:p>
            <a:pPr lvl="1"/>
            <a:r>
              <a:rPr lang="en-US" dirty="0" smtClean="0"/>
              <a:t>Mid-Level Future Business Leaders of America (Grades 6-9)</a:t>
            </a:r>
          </a:p>
          <a:p>
            <a:pPr lvl="2"/>
            <a:r>
              <a:rPr lang="en-US" dirty="0" smtClean="0">
                <a:hlinkClick r:id="rId2"/>
              </a:rPr>
              <a:t>http://www.fbla-pbl.org/web/page/586/sectionid/586/pagelevel/2/fbla_middlelevel.asp</a:t>
            </a:r>
            <a:endParaRPr lang="en-US" dirty="0" smtClean="0"/>
          </a:p>
          <a:p>
            <a:pPr lvl="2"/>
            <a:r>
              <a:rPr lang="en-US" dirty="0" smtClean="0"/>
              <a:t>Contact Sandon Williams at Arkansas Department of Career Education at </a:t>
            </a:r>
            <a:r>
              <a:rPr lang="en-US" dirty="0" smtClean="0">
                <a:hlinkClick r:id="rId3"/>
              </a:rPr>
              <a:t>sandon.williams@arkansas.gov</a:t>
            </a:r>
            <a:r>
              <a:rPr lang="en-US" dirty="0" smtClean="0"/>
              <a:t> about starting a local chapter</a:t>
            </a:r>
          </a:p>
          <a:p>
            <a:r>
              <a:rPr lang="en-US" dirty="0" smtClean="0"/>
              <a:t>High School</a:t>
            </a:r>
          </a:p>
          <a:p>
            <a:pPr lvl="1"/>
            <a:r>
              <a:rPr lang="en-US" dirty="0" smtClean="0"/>
              <a:t>Future Business Leaders of America (FBLA)</a:t>
            </a:r>
          </a:p>
          <a:p>
            <a:pPr lvl="2"/>
            <a:r>
              <a:rPr lang="en-US" dirty="0" smtClean="0"/>
              <a:t>Most business students</a:t>
            </a:r>
          </a:p>
          <a:p>
            <a:pPr lvl="2"/>
            <a:r>
              <a:rPr lang="en-US" dirty="0" smtClean="0">
                <a:hlinkClick r:id="rId4"/>
              </a:rPr>
              <a:t>http://www.fbla-pbl.org/</a:t>
            </a:r>
            <a:endParaRPr lang="en-US" dirty="0" smtClean="0"/>
          </a:p>
          <a:p>
            <a:pPr lvl="1"/>
            <a:r>
              <a:rPr lang="en-US" dirty="0" smtClean="0"/>
              <a:t>Distributive Clubs of America (DECA)</a:t>
            </a:r>
          </a:p>
          <a:p>
            <a:pPr lvl="2"/>
            <a:r>
              <a:rPr lang="en-US" dirty="0" smtClean="0"/>
              <a:t>Marketing students</a:t>
            </a:r>
          </a:p>
          <a:p>
            <a:pPr lvl="2"/>
            <a:r>
              <a:rPr lang="en-US" dirty="0" smtClean="0">
                <a:hlinkClick r:id="rId5"/>
              </a:rPr>
              <a:t>http://www.deca.org/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Introduction, Lab Management, Ways</a:t>
            </a:r>
            <a:r>
              <a:rPr lang="en-US" baseline="0" dirty="0" smtClean="0"/>
              <a:t> Students Cheat Using Technology (1 hour)</a:t>
            </a:r>
            <a:endParaRPr lang="en-US" dirty="0" smtClean="0"/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Introduce Frameworks (1 hour)</a:t>
            </a:r>
            <a:endParaRPr lang="en-US" dirty="0" smtClean="0"/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Reviewing Touch Typing</a:t>
            </a:r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 hour)</a:t>
            </a:r>
            <a:endParaRPr lang="en-US" dirty="0" smtClean="0"/>
          </a:p>
          <a:p>
            <a:r>
              <a:rPr lang="en-US" dirty="0" smtClean="0"/>
              <a:t>Online Living (1 hour)</a:t>
            </a:r>
          </a:p>
          <a:p>
            <a:r>
              <a:rPr lang="en-US" dirty="0" smtClean="0"/>
              <a:t>Computer Basics (1 hour)</a:t>
            </a:r>
          </a:p>
          <a:p>
            <a:r>
              <a:rPr lang="en-US" dirty="0" smtClean="0"/>
              <a:t>Ownership/Ethics in</a:t>
            </a:r>
            <a:r>
              <a:rPr lang="en-US" baseline="0" dirty="0" smtClean="0"/>
              <a:t> Business (1 hour)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Answers (2 hour)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about the frameworks or the professional development over these three days?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Arkansas Teacher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http://mrspjonesclass.weebly.com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http://www.arbusinesseducators.com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www.oncoursesystems.com/school/webpage/11189042/949529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www.msd3.org/rwd/faculty/g_deese/keyboarding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teacherweb.com/AR/RuthDoyleMiddleSchool/Cegers-Coleman/newsflash.aspx</a:t>
            </a:r>
            <a:endParaRPr lang="en-US" dirty="0" smtClean="0"/>
          </a:p>
          <a:p>
            <a:r>
              <a:rPr lang="en-US" dirty="0">
                <a:hlinkClick r:id="rId7"/>
              </a:rPr>
              <a:t>http://www.arkansasteachersandtechnology.com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r>
              <a:rPr lang="en-US" dirty="0">
                <a:hlinkClick r:id="rId8"/>
              </a:rPr>
              <a:t>http://www.sgilley.com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sites.google.com/a/pottsvilleschools.org/samanthaprince/web20</a:t>
            </a:r>
            <a:endParaRPr lang="en-US" dirty="0" smtClean="0"/>
          </a:p>
          <a:p>
            <a:r>
              <a:rPr lang="en-US" dirty="0">
                <a:hlinkClick r:id="rId10"/>
              </a:rPr>
              <a:t>http://www.protopage.com/westcott#Untitled/Keyboarding___</a:t>
            </a:r>
            <a:r>
              <a:rPr lang="en-US" dirty="0" smtClean="0">
                <a:hlinkClick r:id="rId10"/>
              </a:rPr>
              <a:t>CTI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56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419 Endorsement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Contact</a:t>
            </a:r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Arkansas Department of Career Education</a:t>
            </a:r>
          </a:p>
          <a:p>
            <a:pPr algn="ctr">
              <a:buNone/>
            </a:pPr>
            <a:r>
              <a:rPr lang="en-US" dirty="0" smtClean="0"/>
              <a:t>Division of Business and Marketing</a:t>
            </a:r>
          </a:p>
          <a:p>
            <a:pPr algn="ctr">
              <a:buNone/>
            </a:pPr>
            <a:r>
              <a:rPr lang="en-US" dirty="0" smtClean="0"/>
              <a:t>501-682-1768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about adding</a:t>
            </a:r>
            <a:br>
              <a:rPr lang="en-US" dirty="0" smtClean="0"/>
            </a:br>
            <a:r>
              <a:rPr lang="en-US" dirty="0" smtClean="0"/>
              <a:t>419 Endorsement to your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Contact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Arkansas Department of Education</a:t>
            </a:r>
          </a:p>
          <a:p>
            <a:pPr algn="ctr">
              <a:buNone/>
            </a:pPr>
            <a:r>
              <a:rPr lang="en-US" dirty="0" smtClean="0"/>
              <a:t>Educator Licensure Unit</a:t>
            </a:r>
          </a:p>
          <a:p>
            <a:pPr algn="ctr">
              <a:buNone/>
            </a:pPr>
            <a:r>
              <a:rPr lang="en-US" dirty="0" smtClean="0"/>
              <a:t>501-682-4342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(1 hour)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is the Three Days (18 hours) of professional development needed to gain 419 5/6 Business Technology Endorsement</a:t>
            </a:r>
          </a:p>
          <a:p>
            <a:pPr lvl="0"/>
            <a:r>
              <a:rPr lang="en-US" dirty="0" smtClean="0"/>
              <a:t>All 18 hours of Professional Development must be attended to receive a certificate of completion</a:t>
            </a:r>
          </a:p>
          <a:p>
            <a:pPr lvl="0"/>
            <a:r>
              <a:rPr lang="en-US" dirty="0" smtClean="0"/>
              <a:t>This professional development will include the content of 355910 Input Technologies (Grade 5) and 366910 Technology Communications (Grade 6)</a:t>
            </a:r>
          </a:p>
          <a:p>
            <a:pPr lvl="0"/>
            <a:r>
              <a:rPr lang="en-US" dirty="0" smtClean="0"/>
              <a:t>The minimum required amount of time to teach each of these courses is </a:t>
            </a:r>
            <a:r>
              <a:rPr lang="en-US" b="1" dirty="0" smtClean="0"/>
              <a:t>forty minutes per week </a:t>
            </a:r>
            <a:r>
              <a:rPr lang="en-US" dirty="0" smtClean="0"/>
              <a:t>or </a:t>
            </a:r>
            <a:r>
              <a:rPr lang="en-US" b="1" dirty="0" smtClean="0"/>
              <a:t>its equivalent during the school year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Teachers must develop different rules for a lab setting</a:t>
            </a:r>
          </a:p>
          <a:p>
            <a:pPr lvl="0"/>
            <a:r>
              <a:rPr lang="en-US" dirty="0" smtClean="0"/>
              <a:t>Classroom</a:t>
            </a:r>
            <a:r>
              <a:rPr lang="en-US" baseline="0" dirty="0" smtClean="0"/>
              <a:t> management must be looked at differently in a lab setting</a:t>
            </a:r>
          </a:p>
          <a:p>
            <a:pPr lvl="0"/>
            <a:r>
              <a:rPr lang="en-US" baseline="0" dirty="0" smtClean="0"/>
              <a:t>Presenter modeling of mini-lesson in a lab</a:t>
            </a:r>
          </a:p>
          <a:p>
            <a:pPr lvl="0"/>
            <a:r>
              <a:rPr lang="en-US" baseline="0" dirty="0" smtClean="0"/>
              <a:t>Being a mobile instructor</a:t>
            </a:r>
          </a:p>
          <a:p>
            <a:pPr lvl="0"/>
            <a:r>
              <a:rPr lang="en-US" baseline="0" dirty="0" smtClean="0"/>
              <a:t>Setup </a:t>
            </a:r>
            <a:r>
              <a:rPr lang="en-US" baseline="0" dirty="0" err="1" smtClean="0"/>
              <a:t>Edmodo</a:t>
            </a:r>
            <a:r>
              <a:rPr lang="en-US" baseline="0" dirty="0" smtClean="0"/>
              <a:t> (</a:t>
            </a:r>
            <a:r>
              <a:rPr lang="en-US" baseline="0" dirty="0" smtClean="0">
                <a:hlinkClick r:id="rId2"/>
              </a:rPr>
              <a:t>http://www.edmodo.com/</a:t>
            </a:r>
            <a:r>
              <a:rPr lang="en-US" baseline="0" dirty="0" smtClean="0"/>
              <a:t>)</a:t>
            </a:r>
          </a:p>
          <a:p>
            <a:pPr lvl="0"/>
            <a:r>
              <a:rPr lang="en-US" baseline="0" dirty="0" smtClean="0"/>
              <a:t>Survey to determine the technology skills of the workshop </a:t>
            </a:r>
            <a:r>
              <a:rPr lang="en-US" smtClean="0"/>
              <a:t>participants (</a:t>
            </a:r>
            <a:r>
              <a:rPr lang="en-US" smtClean="0">
                <a:hlinkClick r:id="rId3"/>
              </a:rPr>
              <a:t>http://www.fgcu.edu/support/techskills.html</a:t>
            </a:r>
            <a:r>
              <a:rPr lang="en-US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students cheat using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3"/>
              </a:rPr>
              <a:t>http://homeworktips.about.com/od/cheating/a/echeating.htm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http://mashable.com/2012/09/28/students-technology-cheating/</a:t>
            </a:r>
            <a:endParaRPr lang="en-US" dirty="0" smtClean="0"/>
          </a:p>
          <a:p>
            <a:pPr lvl="0"/>
            <a:r>
              <a:rPr lang="en-US" dirty="0" smtClean="0">
                <a:hlinkClick r:id="rId5"/>
              </a:rPr>
              <a:t>http://www.pcmag.com/slideshow/story/262232/how-students-use-technology-to-cheat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Frameworks</a:t>
            </a:r>
            <a:r>
              <a:rPr lang="en-US" baseline="0" dirty="0" smtClean="0"/>
              <a:t> (1 hour)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355910 Input</a:t>
            </a:r>
            <a:r>
              <a:rPr lang="en-US" baseline="0" dirty="0" smtClean="0"/>
              <a:t> Technologies</a:t>
            </a:r>
          </a:p>
          <a:p>
            <a:r>
              <a:rPr lang="en-US" baseline="0" dirty="0" smtClean="0"/>
              <a:t>366910 Technology Communications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Reviewing Touch Typing (1 hour)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Web Based Programs for touch typing</a:t>
            </a:r>
          </a:p>
          <a:p>
            <a:pPr lvl="1"/>
            <a:r>
              <a:rPr lang="en-US" dirty="0" smtClean="0">
                <a:hlinkClick r:id="rId3"/>
              </a:rPr>
              <a:t>http://www.sense-lang.org/typing/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www.goodtyping.com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http://www.typingweb.com/</a:t>
            </a:r>
            <a:endParaRPr lang="en-US" dirty="0" smtClean="0"/>
          </a:p>
          <a:p>
            <a:r>
              <a:rPr lang="en-US" dirty="0" smtClean="0"/>
              <a:t>Timed writing test and introduce Gross Words A Minute (GWAM)</a:t>
            </a:r>
          </a:p>
          <a:p>
            <a:r>
              <a:rPr lang="en-US" dirty="0" smtClean="0"/>
              <a:t>Technique Checklist such as can be found at (e.g., </a:t>
            </a:r>
            <a:r>
              <a:rPr lang="en-US" dirty="0" smtClean="0">
                <a:hlinkClick r:id="rId6"/>
              </a:rPr>
              <a:t>http://www.edu.pe.ca/gray/class_pages/spcain/itc401/keyboarding_technique_sheet.pdf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is a Digital Classroom?</a:t>
            </a:r>
          </a:p>
          <a:p>
            <a:r>
              <a:rPr lang="en-US" dirty="0" smtClean="0"/>
              <a:t>Keyboard Layouts</a:t>
            </a:r>
          </a:p>
          <a:p>
            <a:pPr lvl="1"/>
            <a:r>
              <a:rPr lang="en-US" dirty="0" smtClean="0">
                <a:hlinkClick r:id="rId7"/>
              </a:rPr>
              <a:t>http://askatechteacher.wordpress.com/2009/07/01/time-to-start-keyboard-practice/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Living (1 hour)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 up for Online Safety Education Kit through </a:t>
            </a:r>
            <a:r>
              <a:rPr lang="en-US" dirty="0" smtClean="0">
                <a:hlinkClick r:id="rId3"/>
              </a:rPr>
              <a:t>http://www.netsmartz.org/kit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http://www.commonsensemedia.org/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http://isafe.org/wp/</a:t>
            </a:r>
            <a:endParaRPr lang="en-US" dirty="0" smtClean="0"/>
          </a:p>
          <a:p>
            <a:pPr lvl="1"/>
            <a:r>
              <a:rPr lang="en-US" smtClean="0">
                <a:hlinkClick r:id="rId6"/>
              </a:rPr>
              <a:t>http://www.ag.arkansas.gov/programs/schools-educators-and-communities/keys-to-safety/</a:t>
            </a:r>
            <a:endParaRPr lang="en-US" dirty="0" smtClean="0"/>
          </a:p>
          <a:p>
            <a:r>
              <a:rPr lang="en-US" dirty="0" smtClean="0"/>
              <a:t>Introduce Ann Ware’s </a:t>
            </a:r>
            <a:r>
              <a:rPr lang="en-US" dirty="0" err="1" smtClean="0"/>
              <a:t>TechTips</a:t>
            </a:r>
            <a:r>
              <a:rPr lang="en-US" dirty="0" smtClean="0"/>
              <a:t> </a:t>
            </a:r>
            <a:r>
              <a:rPr lang="en-US" dirty="0" err="1" smtClean="0"/>
              <a:t>WareHouse</a:t>
            </a:r>
            <a:r>
              <a:rPr lang="en-US" dirty="0" smtClean="0"/>
              <a:t> at </a:t>
            </a:r>
            <a:r>
              <a:rPr lang="en-US" dirty="0" smtClean="0">
                <a:hlinkClick r:id="rId7"/>
              </a:rPr>
              <a:t>http://www.techtipswarehouse.com/cba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Computer Basics (1 hour)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Computer Systems / Storage</a:t>
            </a:r>
          </a:p>
          <a:p>
            <a:pPr lvl="1"/>
            <a:r>
              <a:rPr lang="en-US" dirty="0" smtClean="0">
                <a:hlinkClick r:id="rId2"/>
              </a:rPr>
              <a:t>http://www.cs.princeton.edu/courses/archive/fall11/cos109/02inside.pdf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http://www.computerhope.com/jargon/s/stordevi.htm</a:t>
            </a:r>
            <a:endParaRPr lang="en-US" dirty="0" smtClean="0"/>
          </a:p>
          <a:p>
            <a:pPr lvl="0"/>
            <a:r>
              <a:rPr lang="en-US" dirty="0" smtClean="0"/>
              <a:t>Operating Systems</a:t>
            </a:r>
          </a:p>
          <a:p>
            <a:pPr lvl="1"/>
            <a:r>
              <a:rPr lang="en-US" dirty="0" smtClean="0">
                <a:hlinkClick r:id="rId4"/>
              </a:rPr>
              <a:t>http://www.bizymoms.com/computers-and-technology/types-of-operating-systems.html</a:t>
            </a:r>
            <a:r>
              <a:rPr lang="en-US" dirty="0" smtClean="0"/>
              <a:t>	</a:t>
            </a:r>
          </a:p>
          <a:p>
            <a:pPr lvl="0"/>
            <a:r>
              <a:rPr lang="en-US" dirty="0" smtClean="0"/>
              <a:t>File Management</a:t>
            </a:r>
          </a:p>
          <a:p>
            <a:pPr lvl="1"/>
            <a:r>
              <a:rPr lang="en-US" dirty="0" smtClean="0">
                <a:hlinkClick r:id="rId5"/>
              </a:rPr>
              <a:t>http://cti.itc.virginia.edu/~ttspeng/Basic_File_Management.pdf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PD</Template>
  <TotalTime>51</TotalTime>
  <Words>921</Words>
  <Application>Microsoft Office PowerPoint</Application>
  <PresentationFormat>On-screen Show (4:3)</PresentationFormat>
  <Paragraphs>150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Professional Development for 419 5/6 Business Technology Endorsement</vt:lpstr>
      <vt:lpstr>Day One</vt:lpstr>
      <vt:lpstr>Introduction (1 hour)</vt:lpstr>
      <vt:lpstr>Lab Management</vt:lpstr>
      <vt:lpstr>Ways students cheat using technology</vt:lpstr>
      <vt:lpstr>Introduction to Frameworks (1 hour)</vt:lpstr>
      <vt:lpstr>Reviewing Touch Typing (1 hour)</vt:lpstr>
      <vt:lpstr>Online Living (1 hour)</vt:lpstr>
      <vt:lpstr>Computer Basics (1 hour)</vt:lpstr>
      <vt:lpstr>Ownership and Ethics in the Business World (1 hour)</vt:lpstr>
      <vt:lpstr>Day One Homework</vt:lpstr>
      <vt:lpstr>Day Two</vt:lpstr>
      <vt:lpstr>Word Processing (2 hours)</vt:lpstr>
      <vt:lpstr>Word Processing (2 hours)</vt:lpstr>
      <vt:lpstr>Presentations (2 hours)</vt:lpstr>
      <vt:lpstr>Day Three</vt:lpstr>
      <vt:lpstr>Spreadsheets (3 hours)</vt:lpstr>
      <vt:lpstr>Next Year (1 hour)</vt:lpstr>
      <vt:lpstr>Career Technical Student Organizations (CTSOs) (1 hour)</vt:lpstr>
      <vt:lpstr>Questions &amp; Answers (2 hour)</vt:lpstr>
      <vt:lpstr>Arkansas Teacher Websites</vt:lpstr>
      <vt:lpstr>Questions about 419 Endorsement</vt:lpstr>
      <vt:lpstr>Questions about adding 419 Endorsement to your license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Development for 419 5/6 Business Technology Endorsement</dc:title>
  <dc:creator>Pam Jones</dc:creator>
  <cp:lastModifiedBy>Apple Lab</cp:lastModifiedBy>
  <cp:revision>1</cp:revision>
  <dcterms:created xsi:type="dcterms:W3CDTF">2014-06-07T23:10:36Z</dcterms:created>
  <dcterms:modified xsi:type="dcterms:W3CDTF">2014-06-09T14:21:00Z</dcterms:modified>
</cp:coreProperties>
</file>